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7" r:id="rId8"/>
    <p:sldId id="261" r:id="rId9"/>
    <p:sldId id="262" r:id="rId10"/>
    <p:sldId id="260" r:id="rId11"/>
    <p:sldId id="266" r:id="rId12"/>
    <p:sldId id="270" r:id="rId13"/>
    <p:sldId id="26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372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437" y="3345180"/>
            <a:ext cx="11222881" cy="81118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Análisis forense de la aplicación Microsoft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Your</a:t>
            </a:r>
            <a:r>
              <a:rPr lang="es-E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Phone</a:t>
            </a:r>
            <a:endParaRPr lang="es-E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1772" y="4633004"/>
            <a:ext cx="10993546" cy="590321"/>
          </a:xfrm>
        </p:spPr>
        <p:txBody>
          <a:bodyPr>
            <a:noAutofit/>
          </a:bodyPr>
          <a:lstStyle/>
          <a:p>
            <a:r>
              <a:rPr lang="es-ES" sz="1800" dirty="0"/>
              <a:t>Autor:		Lucas González de alba</a:t>
            </a:r>
          </a:p>
          <a:p>
            <a:r>
              <a:rPr lang="es-ES" sz="1800" dirty="0"/>
              <a:t>Tutor:		Pedro peris </a:t>
            </a:r>
            <a:r>
              <a:rPr lang="es-ES" sz="1800" dirty="0" smtClean="0"/>
              <a:t>López</a:t>
            </a:r>
            <a:endParaRPr lang="es-ES" sz="1800" dirty="0"/>
          </a:p>
          <a:p>
            <a:endParaRPr lang="es-ES" sz="1800" dirty="0"/>
          </a:p>
        </p:txBody>
      </p:sp>
      <p:sp>
        <p:nvSpPr>
          <p:cNvPr id="5" name="Rectángulo 4"/>
          <p:cNvSpPr/>
          <p:nvPr/>
        </p:nvSpPr>
        <p:spPr>
          <a:xfrm>
            <a:off x="2941122" y="187545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Grado en ingeniería </a:t>
            </a:r>
            <a:r>
              <a:rPr lang="es-ES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informática</a:t>
            </a:r>
            <a:endParaRPr lang="es-ES" sz="1400" dirty="0" smtClean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 smtClean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Trabajo </a:t>
            </a:r>
            <a:r>
              <a:rPr lang="es-ES" i="1" dirty="0">
                <a:solidFill>
                  <a:srgbClr val="00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 de Grado 2021-2022</a:t>
            </a:r>
            <a:endParaRPr lang="es-E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40.png" descr="acronimo_nombre1l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513269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10800000" flipV="1">
            <a:off x="8496568" y="3497666"/>
            <a:ext cx="3236370" cy="18744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 rot="10800000" flipV="1">
            <a:off x="8496568" y="2180496"/>
            <a:ext cx="3236370" cy="12713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Técnicas aplicadas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4554688" cy="3678303"/>
          </a:xfrm>
        </p:spPr>
        <p:txBody>
          <a:bodyPr/>
          <a:lstStyle/>
          <a:p>
            <a:r>
              <a:rPr lang="es-ES" dirty="0" smtClean="0"/>
              <a:t>Análisis dinámico</a:t>
            </a:r>
          </a:p>
          <a:p>
            <a:pPr lvl="1"/>
            <a:r>
              <a:rPr lang="es-ES" dirty="0" err="1" smtClean="0"/>
              <a:t>ProcMon</a:t>
            </a:r>
            <a:endParaRPr lang="es-ES" dirty="0" smtClean="0"/>
          </a:p>
          <a:p>
            <a:pPr lvl="1"/>
            <a:r>
              <a:rPr lang="es-ES" dirty="0" err="1" smtClean="0"/>
              <a:t>ProcDot</a:t>
            </a:r>
            <a:endParaRPr lang="es-ES" dirty="0"/>
          </a:p>
          <a:p>
            <a:pPr marL="324000" lvl="1" indent="0">
              <a:buNone/>
            </a:pPr>
            <a:endParaRPr lang="es-ES" dirty="0" smtClean="0"/>
          </a:p>
          <a:p>
            <a:r>
              <a:rPr lang="es-ES" dirty="0" smtClean="0"/>
              <a:t>Análisis estático</a:t>
            </a:r>
          </a:p>
          <a:p>
            <a:pPr lvl="1"/>
            <a:r>
              <a:rPr lang="es-ES" dirty="0" smtClean="0"/>
              <a:t>Tablas SQL</a:t>
            </a:r>
          </a:p>
          <a:p>
            <a:pPr lvl="1"/>
            <a:r>
              <a:rPr lang="es-ES" dirty="0" smtClean="0"/>
              <a:t>Persistencia </a:t>
            </a:r>
            <a:r>
              <a:rPr lang="es-ES" dirty="0"/>
              <a:t>de metadatos en </a:t>
            </a:r>
            <a:r>
              <a:rPr lang="es-ES" dirty="0" smtClean="0"/>
              <a:t>imágenes</a:t>
            </a:r>
          </a:p>
          <a:p>
            <a:pPr lvl="1"/>
            <a:r>
              <a:rPr lang="es-ES" dirty="0" err="1" smtClean="0"/>
              <a:t>Carving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744" y="2295792"/>
            <a:ext cx="2775384" cy="1040769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5229393" y="2180496"/>
            <a:ext cx="4554688" cy="1408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es-ES" dirty="0" smtClean="0"/>
          </a:p>
          <a:p>
            <a:r>
              <a:rPr lang="es-ES" dirty="0" smtClean="0"/>
              <a:t>Reconocimiento facial</a:t>
            </a:r>
          </a:p>
          <a:p>
            <a:pPr lvl="1"/>
            <a:r>
              <a:rPr lang="es-ES" dirty="0" err="1" smtClean="0"/>
              <a:t>OpenCV</a:t>
            </a:r>
            <a:endParaRPr lang="es-ES" dirty="0" smtClean="0"/>
          </a:p>
          <a:p>
            <a:pPr lvl="1"/>
            <a:r>
              <a:rPr lang="es-ES" dirty="0" err="1" smtClean="0"/>
              <a:t>DeepFace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1" y="3704316"/>
            <a:ext cx="1211579" cy="14922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753" y="3691931"/>
            <a:ext cx="1488024" cy="14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1931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 software desarrollada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30.png" descr="C:\Users\lucas\Downloads\TFG - Página 1 (3)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0089" y="2180496"/>
            <a:ext cx="5035837" cy="3944533"/>
          </a:xfrm>
          <a:prstGeom prst="rect">
            <a:avLst/>
          </a:prstGeom>
          <a:ln/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26" y="2180496"/>
            <a:ext cx="6381618" cy="37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64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77469" y="2250892"/>
            <a:ext cx="5087075" cy="536005"/>
          </a:xfrm>
        </p:spPr>
        <p:txBody>
          <a:bodyPr/>
          <a:lstStyle/>
          <a:p>
            <a:r>
              <a:rPr lang="es-ES" dirty="0" smtClean="0"/>
              <a:t>Contactos, llamadas y </a:t>
            </a:r>
            <a:r>
              <a:rPr lang="es-ES" dirty="0" err="1" smtClean="0"/>
              <a:t>sms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Reconocimiento facial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3735" y="2914939"/>
            <a:ext cx="4632688" cy="1408155"/>
          </a:xfrm>
          <a:prstGeom prst="rect">
            <a:avLst/>
          </a:prstGeom>
        </p:spPr>
      </p:pic>
      <p:pic>
        <p:nvPicPr>
          <p:cNvPr id="9" name="image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23736" y="4433768"/>
            <a:ext cx="2521302" cy="1432345"/>
          </a:xfrm>
          <a:prstGeom prst="rect">
            <a:avLst/>
          </a:prstGeom>
          <a:ln/>
        </p:spPr>
      </p:pic>
      <p:pic>
        <p:nvPicPr>
          <p:cNvPr id="10" name="image25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42120" y="4433768"/>
            <a:ext cx="1814303" cy="1432345"/>
          </a:xfrm>
          <a:prstGeom prst="rect">
            <a:avLst/>
          </a:prstGeom>
          <a:ln/>
        </p:spPr>
      </p:pic>
      <p:pic>
        <p:nvPicPr>
          <p:cNvPr id="17" name="image22.png"/>
          <p:cNvPicPr>
            <a:picLocks noGrp="1" noChangeAspect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577469" y="2914939"/>
            <a:ext cx="5396825" cy="22938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471551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/>
              <a:t>M</a:t>
            </a:r>
            <a:r>
              <a:rPr lang="es-ES" cap="none" dirty="0" smtClean="0"/>
              <a:t>uchas gracias por su atención</a:t>
            </a:r>
            <a:endParaRPr lang="es-ES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85" y="3979530"/>
            <a:ext cx="1468160" cy="1468160"/>
          </a:xfrm>
          <a:prstGeom prst="rect">
            <a:avLst/>
          </a:prstGeom>
        </p:spPr>
      </p:pic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1712252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0691" y="2247900"/>
            <a:ext cx="10993549" cy="698640"/>
          </a:xfrm>
        </p:spPr>
        <p:txBody>
          <a:bodyPr/>
          <a:lstStyle/>
          <a:p>
            <a:r>
              <a:rPr lang="es-ES" cap="none" dirty="0" smtClean="0"/>
              <a:t>Fase de preguntas</a:t>
            </a:r>
            <a:endParaRPr lang="es-ES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85" y="3979530"/>
            <a:ext cx="1468160" cy="1468160"/>
          </a:xfrm>
          <a:prstGeom prst="rect">
            <a:avLst/>
          </a:prstGeom>
        </p:spPr>
      </p:pic>
      <p:pic>
        <p:nvPicPr>
          <p:cNvPr id="5" name="image40.png" descr="acronimo_nombre1l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95851" y="808526"/>
            <a:ext cx="10585387" cy="1066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45612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</a:p>
          <a:p>
            <a:pPr lvl="1"/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 smtClean="0"/>
          </a:p>
          <a:p>
            <a:r>
              <a:rPr lang="es-ES" dirty="0" smtClean="0"/>
              <a:t>Planificación</a:t>
            </a:r>
          </a:p>
          <a:p>
            <a:r>
              <a:rPr lang="es-ES" dirty="0" smtClean="0"/>
              <a:t>Presupuesto</a:t>
            </a:r>
          </a:p>
          <a:p>
            <a:r>
              <a:rPr lang="es-ES" dirty="0" smtClean="0"/>
              <a:t>Estado del arte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708196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 que consiste el trabajo</a:t>
            </a:r>
          </a:p>
          <a:p>
            <a:r>
              <a:rPr lang="es-ES" dirty="0" smtClean="0"/>
              <a:t>Motivaciones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924" y="2878918"/>
            <a:ext cx="1052591" cy="591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62" y="2785487"/>
            <a:ext cx="684970" cy="6849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94" y="3938807"/>
            <a:ext cx="3246409" cy="20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204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Dispositivos vinculados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Interfaz de llamadas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3735" y="2925763"/>
            <a:ext cx="5087073" cy="3285032"/>
          </a:xfrm>
          <a:prstGeom prst="rect">
            <a:avLst/>
          </a:prstGeom>
        </p:spPr>
      </p:pic>
      <p:pic>
        <p:nvPicPr>
          <p:cNvPr id="1026" name="Picture 2" descr="Tu Teléfono actualizaciones - Windows Insider Program | Microsoft Doc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7" y="2925763"/>
            <a:ext cx="4927547" cy="32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967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phone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83" y="2180496"/>
            <a:ext cx="5536117" cy="29504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180496"/>
            <a:ext cx="5536116" cy="29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8924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3" y="2180496"/>
            <a:ext cx="8905707" cy="3678303"/>
          </a:xfrm>
        </p:spPr>
        <p:txBody>
          <a:bodyPr/>
          <a:lstStyle/>
          <a:p>
            <a:r>
              <a:rPr lang="es-ES" dirty="0"/>
              <a:t>Principales metas:</a:t>
            </a:r>
          </a:p>
          <a:p>
            <a:pPr lvl="1"/>
            <a:r>
              <a:rPr lang="es-ES" dirty="0" smtClean="0"/>
              <a:t>Estudiar los procesos de Microsoft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y los artefactos que </a:t>
            </a:r>
            <a:r>
              <a:rPr lang="es-ES" dirty="0" smtClean="0"/>
              <a:t>dejan </a:t>
            </a:r>
            <a:r>
              <a:rPr lang="es-ES" dirty="0"/>
              <a:t>en el </a:t>
            </a:r>
            <a:r>
              <a:rPr lang="es-ES" dirty="0" smtClean="0"/>
              <a:t>sistema.</a:t>
            </a:r>
            <a:endParaRPr lang="es-ES" dirty="0"/>
          </a:p>
          <a:p>
            <a:pPr lvl="1"/>
            <a:r>
              <a:rPr lang="es-ES" dirty="0"/>
              <a:t>Implementar una solución software que permita recoger, </a:t>
            </a:r>
            <a:r>
              <a:rPr lang="es-ES" dirty="0" err="1"/>
              <a:t>parsear</a:t>
            </a:r>
            <a:r>
              <a:rPr lang="es-ES" dirty="0"/>
              <a:t> y </a:t>
            </a:r>
            <a:r>
              <a:rPr lang="es-ES" dirty="0" smtClean="0"/>
              <a:t>exportar su información.</a:t>
            </a:r>
          </a:p>
          <a:p>
            <a:pPr marL="324000" lvl="1" indent="0">
              <a:buNone/>
            </a:pP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Objetivos secundarios: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/>
              <a:t>Extraer el </a:t>
            </a:r>
            <a:r>
              <a:rPr lang="es-ES" dirty="0"/>
              <a:t>contenido multimedia </a:t>
            </a:r>
            <a:r>
              <a:rPr lang="es-ES" dirty="0" smtClean="0"/>
              <a:t>y detección </a:t>
            </a:r>
            <a:r>
              <a:rPr lang="es-ES" dirty="0"/>
              <a:t>y categorización de </a:t>
            </a:r>
            <a:r>
              <a:rPr lang="es-ES" dirty="0" smtClean="0"/>
              <a:t>rostros.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/>
              <a:t>Implementar </a:t>
            </a:r>
            <a:r>
              <a:rPr lang="es-ES" dirty="0"/>
              <a:t>un sistema de búsqueda por perfil facial</a:t>
            </a:r>
            <a:r>
              <a:rPr lang="es-E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/>
              <a:t>Evaluar </a:t>
            </a:r>
            <a:r>
              <a:rPr lang="es-ES" dirty="0"/>
              <a:t>el contenido salvaguardado </a:t>
            </a:r>
            <a:r>
              <a:rPr lang="es-ES" dirty="0" smtClean="0"/>
              <a:t>y eliminado por </a:t>
            </a:r>
            <a:r>
              <a:rPr lang="es-ES" dirty="0"/>
              <a:t>la </a:t>
            </a:r>
            <a:r>
              <a:rPr lang="es-ES" dirty="0" smtClean="0"/>
              <a:t>aplicación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399228" y="2883932"/>
            <a:ext cx="1137452" cy="10403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0374438" y="2457658"/>
            <a:ext cx="113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Bahnschrift SemiLight SemiConde" panose="020B0502040204020203" pitchFamily="34" charset="0"/>
              </a:rPr>
              <a:t>Objetivo:</a:t>
            </a:r>
            <a:endParaRPr lang="es-E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994" y="2976875"/>
            <a:ext cx="603919" cy="854481"/>
          </a:xfrm>
          <a:prstGeom prst="rect">
            <a:avLst/>
          </a:prstGeom>
        </p:spPr>
      </p:pic>
      <p:pic>
        <p:nvPicPr>
          <p:cNvPr id="5122" name="Picture 2" descr="File:Bash Logo black and white icon only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015" y="2976875"/>
            <a:ext cx="741875" cy="8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supuesto - MAGNES FACTORY- Agencia de marketing digi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136" y="2883932"/>
            <a:ext cx="1053632" cy="10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40" y="2930403"/>
            <a:ext cx="947424" cy="947424"/>
          </a:xfrm>
          <a:prstGeom prst="rect">
            <a:avLst/>
          </a:prstGeom>
        </p:spPr>
      </p:pic>
      <p:pic>
        <p:nvPicPr>
          <p:cNvPr id="5130" name="Picture 10" descr="Saved Icon #91837 - Free Icons Libr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96" y="2937036"/>
            <a:ext cx="947424" cy="9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925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48910" y="2133869"/>
            <a:ext cx="5087075" cy="536005"/>
          </a:xfrm>
        </p:spPr>
        <p:txBody>
          <a:bodyPr/>
          <a:lstStyle/>
          <a:p>
            <a:r>
              <a:rPr lang="es-ES" dirty="0"/>
              <a:t>Entorno socio-económico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1192" y="4952547"/>
            <a:ext cx="8511256" cy="1404904"/>
          </a:xfrm>
        </p:spPr>
        <p:txBody>
          <a:bodyPr>
            <a:normAutofit/>
          </a:bodyPr>
          <a:lstStyle/>
          <a:p>
            <a:r>
              <a:rPr lang="es-ES" i="1" dirty="0"/>
              <a:t>Digital </a:t>
            </a:r>
            <a:r>
              <a:rPr lang="es-ES" i="1" dirty="0" err="1"/>
              <a:t>Forensics</a:t>
            </a:r>
            <a:r>
              <a:rPr lang="es-ES" i="1" dirty="0"/>
              <a:t> </a:t>
            </a:r>
            <a:r>
              <a:rPr lang="es-ES" i="1" dirty="0" err="1"/>
              <a:t>Tips</a:t>
            </a:r>
            <a:r>
              <a:rPr lang="es-ES" i="1" dirty="0"/>
              <a:t> &amp; </a:t>
            </a:r>
            <a:r>
              <a:rPr lang="es-ES" i="1" dirty="0" err="1"/>
              <a:t>Tricks</a:t>
            </a:r>
            <a:r>
              <a:rPr lang="es-ES" i="1" dirty="0"/>
              <a:t>: «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» app </a:t>
            </a:r>
            <a:r>
              <a:rPr lang="es-ES" i="1" dirty="0" err="1" smtClean="0"/>
              <a:t>Forensics</a:t>
            </a:r>
            <a:endParaRPr lang="es-ES" dirty="0"/>
          </a:p>
          <a:p>
            <a:r>
              <a:rPr lang="es-ES" i="1" dirty="0" smtClean="0"/>
              <a:t>Digital </a:t>
            </a:r>
            <a:r>
              <a:rPr lang="es-ES" i="1" dirty="0" err="1"/>
              <a:t>forensic</a:t>
            </a:r>
            <a:r>
              <a:rPr lang="es-ES" i="1" dirty="0"/>
              <a:t> </a:t>
            </a:r>
            <a:r>
              <a:rPr lang="es-ES" i="1" dirty="0" err="1"/>
              <a:t>artifacts</a:t>
            </a:r>
            <a:r>
              <a:rPr lang="es-ES" i="1" dirty="0"/>
              <a:t> of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 </a:t>
            </a:r>
            <a:r>
              <a:rPr lang="es-ES" i="1" dirty="0" err="1"/>
              <a:t>application</a:t>
            </a:r>
            <a:r>
              <a:rPr lang="es-ES" i="1" dirty="0"/>
              <a:t> in Windows </a:t>
            </a:r>
            <a:r>
              <a:rPr lang="es-ES" i="1" dirty="0" smtClean="0"/>
              <a:t>10</a:t>
            </a:r>
          </a:p>
          <a:p>
            <a:r>
              <a:rPr lang="es-ES" i="1" dirty="0" err="1" smtClean="0"/>
              <a:t>Microsoft’s</a:t>
            </a:r>
            <a:r>
              <a:rPr lang="es-ES" i="1" dirty="0" smtClean="0"/>
              <a:t> </a:t>
            </a:r>
            <a:r>
              <a:rPr lang="es-ES" i="1" dirty="0" err="1"/>
              <a:t>Your</a:t>
            </a:r>
            <a:r>
              <a:rPr lang="es-ES" i="1" dirty="0"/>
              <a:t> </a:t>
            </a:r>
            <a:r>
              <a:rPr lang="es-ES" i="1" dirty="0" err="1"/>
              <a:t>Phone</a:t>
            </a:r>
            <a:r>
              <a:rPr lang="es-ES" i="1" dirty="0"/>
              <a:t> </a:t>
            </a:r>
            <a:r>
              <a:rPr lang="es-ES" i="1" dirty="0" err="1"/>
              <a:t>environment</a:t>
            </a:r>
            <a:r>
              <a:rPr lang="es-ES" i="1" dirty="0"/>
              <a:t> </a:t>
            </a:r>
            <a:r>
              <a:rPr lang="es-ES" i="1" dirty="0" err="1"/>
              <a:t>from</a:t>
            </a:r>
            <a:r>
              <a:rPr lang="es-ES" i="1" dirty="0"/>
              <a:t> a digital </a:t>
            </a:r>
            <a:r>
              <a:rPr lang="es-ES" i="1" dirty="0" err="1"/>
              <a:t>forensic</a:t>
            </a:r>
            <a:r>
              <a:rPr lang="es-ES" i="1" dirty="0"/>
              <a:t> </a:t>
            </a:r>
            <a:r>
              <a:rPr lang="es-ES" i="1" dirty="0" err="1" smtClean="0"/>
              <a:t>perspective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81194" y="2095992"/>
            <a:ext cx="5087073" cy="553373"/>
          </a:xfrm>
        </p:spPr>
        <p:txBody>
          <a:bodyPr/>
          <a:lstStyle/>
          <a:p>
            <a:r>
              <a:rPr lang="es-ES" dirty="0" smtClean="0"/>
              <a:t>Marco legal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81192" y="2821759"/>
            <a:ext cx="5393099" cy="1178904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La figura del perito informático en los juzgados.</a:t>
            </a:r>
          </a:p>
          <a:p>
            <a:r>
              <a:rPr lang="es-ES" dirty="0"/>
              <a:t>Legislación y normativa legal.</a:t>
            </a:r>
          </a:p>
          <a:p>
            <a:r>
              <a:rPr lang="es-ES" dirty="0"/>
              <a:t>La cadena de </a:t>
            </a:r>
            <a:r>
              <a:rPr lang="es-ES" dirty="0" smtClean="0"/>
              <a:t>custodia.</a:t>
            </a:r>
            <a:endParaRPr lang="es-ES" dirty="0"/>
          </a:p>
          <a:p>
            <a:endParaRPr lang="es-ES" dirty="0"/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581192" y="4152610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Recursos externos</a:t>
            </a:r>
            <a:endParaRPr lang="es-ES" dirty="0"/>
          </a:p>
        </p:txBody>
      </p:sp>
      <p:pic>
        <p:nvPicPr>
          <p:cNvPr id="4098" name="Picture 2" descr="Chain of Custody and Evidence Ta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081" y="4800600"/>
            <a:ext cx="2462274" cy="13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5"/>
          <p:cNvSpPr txBox="1">
            <a:spLocks/>
          </p:cNvSpPr>
          <p:nvPr/>
        </p:nvSpPr>
        <p:spPr>
          <a:xfrm>
            <a:off x="6609525" y="2771035"/>
            <a:ext cx="5148136" cy="117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AAAAAAAA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46384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Planificación </a:t>
            </a:r>
            <a:r>
              <a:rPr lang="es-ES" dirty="0"/>
              <a:t>del </a:t>
            </a:r>
            <a:r>
              <a:rPr lang="es-ES" dirty="0" smtClean="0"/>
              <a:t>proyecto</a:t>
            </a:r>
            <a:endParaRPr lang="es-ES" dirty="0"/>
          </a:p>
        </p:txBody>
      </p:sp>
      <p:pic>
        <p:nvPicPr>
          <p:cNvPr id="7" name="image4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007377" y="1940646"/>
            <a:ext cx="8177247" cy="465827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8013995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PRESUPUESTO del proyecto</a:t>
            </a:r>
            <a:endParaRPr lang="es-ES" dirty="0"/>
          </a:p>
        </p:txBody>
      </p:sp>
      <p:graphicFrame>
        <p:nvGraphicFramePr>
          <p:cNvPr id="19" name="Marcador de contenido 1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93075237"/>
              </p:ext>
            </p:extLst>
          </p:nvPr>
        </p:nvGraphicFramePr>
        <p:xfrm>
          <a:off x="6845299" y="4331596"/>
          <a:ext cx="4638508" cy="1218303"/>
        </p:xfrm>
        <a:graphic>
          <a:graphicData uri="http://schemas.openxmlformats.org/drawingml/2006/table">
            <a:tbl>
              <a:tblPr bandRow="1"/>
              <a:tblGrid>
                <a:gridCol w="2319254">
                  <a:extLst>
                    <a:ext uri="{9D8B030D-6E8A-4147-A177-3AD203B41FA5}">
                      <a16:colId xmlns:a16="http://schemas.microsoft.com/office/drawing/2014/main" val="163533060"/>
                    </a:ext>
                  </a:extLst>
                </a:gridCol>
                <a:gridCol w="2319254">
                  <a:extLst>
                    <a:ext uri="{9D8B030D-6E8A-4147-A177-3AD203B41FA5}">
                      <a16:colId xmlns:a16="http://schemas.microsoft.com/office/drawing/2014/main" val="2212242401"/>
                    </a:ext>
                  </a:extLst>
                </a:gridCol>
              </a:tblGrid>
              <a:tr h="29578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b="1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Presupuesto </a:t>
                      </a:r>
                      <a:r>
                        <a:rPr lang="es-ES" sz="1000" b="1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 del proyecto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29685"/>
                  </a:ext>
                </a:extLst>
              </a:tr>
              <a:tr h="2016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Recursos humanos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61570"/>
                  </a:ext>
                </a:extLst>
              </a:tr>
              <a:tr h="2016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hardware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0301"/>
                  </a:ext>
                </a:extLst>
              </a:tr>
              <a:tr h="2016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Herramientas software 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978971"/>
                  </a:ext>
                </a:extLst>
              </a:tr>
              <a:tr h="3176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3500 €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981930"/>
                  </a:ext>
                </a:extLst>
              </a:tr>
            </a:tbl>
          </a:graphicData>
        </a:graphic>
      </p:graphicFrame>
      <p:graphicFrame>
        <p:nvGraphicFramePr>
          <p:cNvPr id="21" name="Marcador de contenido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31376096"/>
              </p:ext>
            </p:extLst>
          </p:nvPr>
        </p:nvGraphicFramePr>
        <p:xfrm>
          <a:off x="734818" y="2553545"/>
          <a:ext cx="5310382" cy="2996354"/>
        </p:xfrm>
        <a:graphic>
          <a:graphicData uri="http://schemas.openxmlformats.org/drawingml/2006/table">
            <a:tbl>
              <a:tblPr firstRow="1" firstCol="1" bandRow="1"/>
              <a:tblGrid>
                <a:gridCol w="1406863">
                  <a:extLst>
                    <a:ext uri="{9D8B030D-6E8A-4147-A177-3AD203B41FA5}">
                      <a16:colId xmlns:a16="http://schemas.microsoft.com/office/drawing/2014/main" val="3278282391"/>
                    </a:ext>
                  </a:extLst>
                </a:gridCol>
                <a:gridCol w="739054">
                  <a:extLst>
                    <a:ext uri="{9D8B030D-6E8A-4147-A177-3AD203B41FA5}">
                      <a16:colId xmlns:a16="http://schemas.microsoft.com/office/drawing/2014/main" val="2612758587"/>
                    </a:ext>
                  </a:extLst>
                </a:gridCol>
                <a:gridCol w="868232">
                  <a:extLst>
                    <a:ext uri="{9D8B030D-6E8A-4147-A177-3AD203B41FA5}">
                      <a16:colId xmlns:a16="http://schemas.microsoft.com/office/drawing/2014/main" val="210774546"/>
                    </a:ext>
                  </a:extLst>
                </a:gridCol>
                <a:gridCol w="1120324">
                  <a:extLst>
                    <a:ext uri="{9D8B030D-6E8A-4147-A177-3AD203B41FA5}">
                      <a16:colId xmlns:a16="http://schemas.microsoft.com/office/drawing/2014/main" val="10912580"/>
                    </a:ext>
                  </a:extLst>
                </a:gridCol>
                <a:gridCol w="557422">
                  <a:extLst>
                    <a:ext uri="{9D8B030D-6E8A-4147-A177-3AD203B41FA5}">
                      <a16:colId xmlns:a16="http://schemas.microsoft.com/office/drawing/2014/main" val="2674976632"/>
                    </a:ext>
                  </a:extLst>
                </a:gridCol>
                <a:gridCol w="618487">
                  <a:extLst>
                    <a:ext uri="{9D8B030D-6E8A-4147-A177-3AD203B41FA5}">
                      <a16:colId xmlns:a16="http://schemas.microsoft.com/office/drawing/2014/main" val="560989738"/>
                    </a:ext>
                  </a:extLst>
                </a:gridCol>
              </a:tblGrid>
              <a:tr h="395858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b="1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Matriz </a:t>
                      </a:r>
                      <a:r>
                        <a:rPr lang="es-ES" sz="1000" b="1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 costes para herramientas hardware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7391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Recurso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Precio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uso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de vida útil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% uso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18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DELL Latitude E7270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1.179,27 €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 1.825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~16%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~190 €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22331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A20e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145.2 €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125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~7%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~10 €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106545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HP EliteBook 840 G60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1.270 €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29857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J3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124 €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61272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Samsung A8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256 €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1518"/>
                  </a:ext>
                </a:extLst>
              </a:tr>
              <a:tr h="32506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HomTom HT20 Pro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1.825 h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~ 0.0%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34230"/>
                  </a:ext>
                </a:extLst>
              </a:tr>
              <a:tr h="325062">
                <a:tc gridSpan="5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total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200€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324738"/>
                  </a:ext>
                </a:extLst>
              </a:tr>
            </a:tbl>
          </a:graphicData>
        </a:graphic>
      </p:graphicFrame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8094"/>
              </p:ext>
            </p:extLst>
          </p:nvPr>
        </p:nvGraphicFramePr>
        <p:xfrm>
          <a:off x="6845299" y="2553549"/>
          <a:ext cx="4638508" cy="916799"/>
        </p:xfrm>
        <a:graphic>
          <a:graphicData uri="http://schemas.openxmlformats.org/drawingml/2006/table">
            <a:tbl>
              <a:tblPr firstRow="1" firstCol="1" bandRow="1"/>
              <a:tblGrid>
                <a:gridCol w="677287">
                  <a:extLst>
                    <a:ext uri="{9D8B030D-6E8A-4147-A177-3AD203B41FA5}">
                      <a16:colId xmlns:a16="http://schemas.microsoft.com/office/drawing/2014/main" val="2241810619"/>
                    </a:ext>
                  </a:extLst>
                </a:gridCol>
                <a:gridCol w="1327766">
                  <a:extLst>
                    <a:ext uri="{9D8B030D-6E8A-4147-A177-3AD203B41FA5}">
                      <a16:colId xmlns:a16="http://schemas.microsoft.com/office/drawing/2014/main" val="2659467958"/>
                    </a:ext>
                  </a:extLst>
                </a:gridCol>
                <a:gridCol w="1171650">
                  <a:extLst>
                    <a:ext uri="{9D8B030D-6E8A-4147-A177-3AD203B41FA5}">
                      <a16:colId xmlns:a16="http://schemas.microsoft.com/office/drawing/2014/main" val="3039083110"/>
                    </a:ext>
                  </a:extLst>
                </a:gridCol>
                <a:gridCol w="757710">
                  <a:extLst>
                    <a:ext uri="{9D8B030D-6E8A-4147-A177-3AD203B41FA5}">
                      <a16:colId xmlns:a16="http://schemas.microsoft.com/office/drawing/2014/main" val="1429078501"/>
                    </a:ext>
                  </a:extLst>
                </a:gridCol>
                <a:gridCol w="704095">
                  <a:extLst>
                    <a:ext uri="{9D8B030D-6E8A-4147-A177-3AD203B41FA5}">
                      <a16:colId xmlns:a16="http://schemas.microsoft.com/office/drawing/2014/main" val="3279540697"/>
                    </a:ext>
                  </a:extLst>
                </a:gridCol>
              </a:tblGrid>
              <a:tr h="329351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b="1" cap="all" dirty="0" smtClea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Matriz </a:t>
                      </a:r>
                      <a:r>
                        <a:rPr lang="es-ES" sz="1000" b="1" cap="all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 costes de recursos humanos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31054"/>
                  </a:ext>
                </a:extLst>
              </a:tr>
              <a:tr h="195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Puesto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Horas empleadas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Coste por hora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Subtotal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67726"/>
                  </a:ext>
                </a:extLst>
              </a:tr>
              <a:tr h="195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310 h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3.100 €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3.244 €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49357"/>
                  </a:ext>
                </a:extLst>
              </a:tr>
              <a:tr h="1958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Tutor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 h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s-E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144 €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918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9826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1432</TotalTime>
  <Words>386</Words>
  <Application>Microsoft Office PowerPoint</Application>
  <PresentationFormat>Panorámica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Bahnschrift SemiBold Condensed</vt:lpstr>
      <vt:lpstr>Bahnschrift SemiLight SemiConde</vt:lpstr>
      <vt:lpstr>Gill Sans MT</vt:lpstr>
      <vt:lpstr>Times New Roman</vt:lpstr>
      <vt:lpstr>Wingdings</vt:lpstr>
      <vt:lpstr>Wingdings 2</vt:lpstr>
      <vt:lpstr>Dividendo</vt:lpstr>
      <vt:lpstr>Análisis forense de la aplicación Microsoft Your Phone</vt:lpstr>
      <vt:lpstr>índice</vt:lpstr>
      <vt:lpstr>Introducción</vt:lpstr>
      <vt:lpstr>Microsoft your phone</vt:lpstr>
      <vt:lpstr>Microsoft Your phone</vt:lpstr>
      <vt:lpstr>objetivos</vt:lpstr>
      <vt:lpstr>Estado del arte</vt:lpstr>
      <vt:lpstr>Planificación del proyecto</vt:lpstr>
      <vt:lpstr>PRESUPUESTO del proyecto</vt:lpstr>
      <vt:lpstr>Técnicas aplicadas</vt:lpstr>
      <vt:lpstr>Solución software desarrollada</vt:lpstr>
      <vt:lpstr>Resultados</vt:lpstr>
      <vt:lpstr>Muchas gracias por su atención</vt:lpstr>
      <vt:lpstr>Fase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forense de la aplicación Microsoft Your Phone</dc:title>
  <dc:creator>Lucas González</dc:creator>
  <cp:lastModifiedBy>Lucas González</cp:lastModifiedBy>
  <cp:revision>25</cp:revision>
  <dcterms:created xsi:type="dcterms:W3CDTF">2022-03-05T13:24:09Z</dcterms:created>
  <dcterms:modified xsi:type="dcterms:W3CDTF">2022-03-06T13:16:31Z</dcterms:modified>
</cp:coreProperties>
</file>